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79" r:id="rId5"/>
    <p:sldId id="267" r:id="rId6"/>
    <p:sldId id="281" r:id="rId7"/>
    <p:sldId id="283" r:id="rId8"/>
    <p:sldId id="286" r:id="rId9"/>
    <p:sldId id="276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790950" y="312738"/>
            <a:ext cx="7734300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en horigheid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225" y="2482700"/>
            <a:ext cx="8201025" cy="2047875"/>
          </a:xfrm>
          <a:prstGeom prst="rect">
            <a:avLst/>
          </a:prstGeom>
        </p:spPr>
      </p:pic>
      <p:sp>
        <p:nvSpPr>
          <p:cNvPr id="4" name="Ovaal 3"/>
          <p:cNvSpPr/>
          <p:nvPr/>
        </p:nvSpPr>
        <p:spPr>
          <a:xfrm>
            <a:off x="6176513" y="2872596"/>
            <a:ext cx="2104845" cy="10437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Val van 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Gevolgen van de val van 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Standen en autarkische maatschappij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Hoftelsel</a:t>
            </a: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4438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Hofstelsel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gevolgen waren van de val van het WRR;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een standenmaatschappij is;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een domein is en waaruit hij bestaat;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is;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10. de vrijwel volledige vervanging in West-Europa van de agrarisch-urbane cultuur door een zelfvoorzienende agrarische cultuur, georganiseerd via </a:t>
            </a:r>
            <a:r>
              <a:rPr lang="nl-NL" sz="2400" dirty="0" err="1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 en horigheid 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11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. het ontstaan van feodale verhoudingen in het bestuur 	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140316" y="1280703"/>
            <a:ext cx="2689069" cy="286232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Horige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Lijfeigene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Domein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Hofstelsel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Agrarisch-urbane</a:t>
            </a:r>
            <a:br>
              <a:rPr lang="nl-NL" dirty="0" smtClean="0"/>
            </a:br>
            <a:r>
              <a:rPr lang="nl-NL" dirty="0" smtClean="0"/>
              <a:t>samenleving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Agrarische samenleving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Autarkie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Hofstelsel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Oost en West Romeinse Rijk zijn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volksverhuizing is;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West-Romeinse Rijk is gevallen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7. de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confrontatie tussen de Grieks-Romeinse cultuur en de Germaanse cultuur van Noordwest-Europa 	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9942420" y="2788841"/>
            <a:ext cx="1927259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Volksverhuizing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235393" y="5548517"/>
            <a:ext cx="200619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Bespreken: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Vragen 3, 5, 8 en 9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Hofstelsel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92254" y="306880"/>
            <a:ext cx="8238464" cy="122555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gevolgen van de val van het WRR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Hofstelsel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171" y="2963581"/>
            <a:ext cx="3096344" cy="342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kstvak 13"/>
          <p:cNvSpPr txBox="1"/>
          <p:nvPr/>
        </p:nvSpPr>
        <p:spPr>
          <a:xfrm>
            <a:off x="3768331" y="2245163"/>
            <a:ext cx="266002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mtClean="0"/>
              <a:t>Verval West Romeinse Rijk</a:t>
            </a:r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7003976" y="1343401"/>
            <a:ext cx="1015021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3200" smtClean="0"/>
              <a:t>±500</a:t>
            </a:r>
            <a:endParaRPr lang="nl-NL" sz="3200"/>
          </a:p>
        </p:txBody>
      </p:sp>
      <p:cxnSp>
        <p:nvCxnSpPr>
          <p:cNvPr id="16" name="Rechte verbindingslijn met pijl 15"/>
          <p:cNvCxnSpPr>
            <a:stCxn id="15" idx="1"/>
            <a:endCxn id="14" idx="0"/>
          </p:cNvCxnSpPr>
          <p:nvPr/>
        </p:nvCxnSpPr>
        <p:spPr>
          <a:xfrm flipH="1">
            <a:off x="5098343" y="1635789"/>
            <a:ext cx="1905633" cy="609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7366595" y="2245163"/>
            <a:ext cx="138826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mtClean="0"/>
              <a:t>Gevolgen;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Veiligheid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Wegen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Handel</a:t>
            </a:r>
            <a:endParaRPr lang="nl-NL"/>
          </a:p>
        </p:txBody>
      </p:sp>
      <p:cxnSp>
        <p:nvCxnSpPr>
          <p:cNvPr id="18" name="Rechte verbindingslijn met pijl 17"/>
          <p:cNvCxnSpPr>
            <a:stCxn id="14" idx="3"/>
          </p:cNvCxnSpPr>
          <p:nvPr/>
        </p:nvCxnSpPr>
        <p:spPr>
          <a:xfrm>
            <a:off x="6428355" y="2429829"/>
            <a:ext cx="938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:\Mijn Documenten\Opleiding\HRO\geld-in-so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453" y="4007697"/>
            <a:ext cx="3814527" cy="254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Rechte verbindingslijn met pijl 19"/>
          <p:cNvCxnSpPr/>
          <p:nvPr/>
        </p:nvCxnSpPr>
        <p:spPr>
          <a:xfrm flipH="1">
            <a:off x="8046466" y="3445492"/>
            <a:ext cx="1" cy="562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9022779" y="2490760"/>
            <a:ext cx="253229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mtClean="0"/>
              <a:t>Autarkische Samenleving</a:t>
            </a:r>
            <a:endParaRPr lang="nl-NL"/>
          </a:p>
        </p:txBody>
      </p:sp>
      <p:cxnSp>
        <p:nvCxnSpPr>
          <p:cNvPr id="22" name="Rechte verbindingslijn met pijl 21"/>
          <p:cNvCxnSpPr/>
          <p:nvPr/>
        </p:nvCxnSpPr>
        <p:spPr>
          <a:xfrm flipV="1">
            <a:off x="10390931" y="2860092"/>
            <a:ext cx="0" cy="1147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42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019245" y="503868"/>
            <a:ext cx="8620665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Standen maatschappij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Hofstelsel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917" y="1729418"/>
            <a:ext cx="4618008" cy="472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477301" y="633264"/>
            <a:ext cx="7817553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err="1" smtClean="0">
                <a:solidFill>
                  <a:schemeClr val="bg1"/>
                </a:solidFill>
              </a:rPr>
              <a:t>Hofstelsel</a:t>
            </a:r>
            <a:endParaRPr lang="nl-NL" b="1" i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14" y="105372"/>
            <a:ext cx="9143999" cy="660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kstvak 15"/>
          <p:cNvSpPr txBox="1"/>
          <p:nvPr/>
        </p:nvSpPr>
        <p:spPr>
          <a:xfrm>
            <a:off x="6776275" y="462416"/>
            <a:ext cx="18984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smtClean="0"/>
              <a:t>Koning</a:t>
            </a:r>
            <a:endParaRPr lang="nl-NL" sz="4800"/>
          </a:p>
        </p:txBody>
      </p:sp>
      <p:sp>
        <p:nvSpPr>
          <p:cNvPr id="17" name="Tekstvak 16"/>
          <p:cNvSpPr txBox="1"/>
          <p:nvPr/>
        </p:nvSpPr>
        <p:spPr>
          <a:xfrm>
            <a:off x="7784387" y="2046591"/>
            <a:ext cx="16212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Hoge Adel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Hertogen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Bischoppen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Graven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Geestelijken</a:t>
            </a:r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4760051" y="3846792"/>
            <a:ext cx="16989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Lage Adel</a:t>
            </a:r>
          </a:p>
          <a:p>
            <a:r>
              <a:rPr lang="nl-NL" smtClean="0"/>
              <a:t>Ridders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mtClean="0"/>
              <a:t>Lokale Heren</a:t>
            </a: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6596974" y="5574984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Boeren </a:t>
            </a:r>
          </a:p>
          <a:p>
            <a:r>
              <a:rPr lang="nl-NL" smtClean="0"/>
              <a:t>(Horigen/lijfeigenen)</a:t>
            </a:r>
          </a:p>
        </p:txBody>
      </p:sp>
      <p:sp>
        <p:nvSpPr>
          <p:cNvPr id="20" name="Tekstvak 19"/>
          <p:cNvSpPr txBox="1"/>
          <p:nvPr/>
        </p:nvSpPr>
        <p:spPr>
          <a:xfrm rot="3547743">
            <a:off x="9033369" y="2354367"/>
            <a:ext cx="3749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smtClean="0"/>
              <a:t>Land en Bescherming</a:t>
            </a:r>
            <a:endParaRPr lang="nl-NL" sz="3200"/>
          </a:p>
        </p:txBody>
      </p:sp>
      <p:sp>
        <p:nvSpPr>
          <p:cNvPr id="21" name="Tekstvak 20"/>
          <p:cNvSpPr txBox="1"/>
          <p:nvPr/>
        </p:nvSpPr>
        <p:spPr>
          <a:xfrm rot="18255290">
            <a:off x="3515959" y="1548746"/>
            <a:ext cx="2488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smtClean="0"/>
              <a:t>Raad en Daad</a:t>
            </a:r>
            <a:endParaRPr lang="nl-NL" sz="3200"/>
          </a:p>
        </p:txBody>
      </p:sp>
    </p:spTree>
    <p:extLst>
      <p:ext uri="{BB962C8B-B14F-4D97-AF65-F5344CB8AC3E}">
        <p14:creationId xmlns:p14="http://schemas.microsoft.com/office/powerpoint/2010/main" val="370638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477301" y="633264"/>
            <a:ext cx="7817553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- Domeinen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err="1" smtClean="0">
                <a:solidFill>
                  <a:schemeClr val="bg1"/>
                </a:solidFill>
              </a:rPr>
              <a:t>Hofstelsel</a:t>
            </a:r>
            <a:endParaRPr lang="nl-NL" b="1" i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487" y="1703539"/>
            <a:ext cx="7184367" cy="502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6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570452" y="5552635"/>
            <a:ext cx="2462918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Hofstelsel en horigheid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235393" y="5548517"/>
            <a:ext cx="1778564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Maken:</a:t>
            </a:r>
          </a:p>
          <a:p>
            <a:pPr>
              <a:buFont typeface="Arial" pitchFamily="34" charset="0"/>
              <a:buChar char="•"/>
            </a:pPr>
            <a:r>
              <a:rPr lang="nl-NL" smtClean="0"/>
              <a:t>Vragen 6, 8 en 9</a:t>
            </a:r>
            <a:endParaRPr lang="nl-NL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129106" y="2457630"/>
            <a:ext cx="23476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bg1"/>
                </a:solidFill>
              </a:rPr>
              <a:t>Hofstelsel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3262184" y="1285104"/>
            <a:ext cx="7234366" cy="43679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Opdracht, na 10 minuten bespreken</a:t>
            </a:r>
          </a:p>
          <a:p>
            <a:pPr marL="0" indent="0"/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Klaar? -&gt; Huiswerk maken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gevolgen waren van de val van het WRR;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een standenmaatschappij is;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een domein is en waaruit hij bestaat;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is;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10. de vrijwel volledige vervanging in West-Europa van de agrarisch-urbane cultuur door een zelfvoorzienende agrarische cultuur, georganiseerd via </a:t>
            </a:r>
            <a:r>
              <a:rPr lang="nl-NL" sz="2400" dirty="0" err="1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 en horigheid 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11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. het ontstaan van feodale verhoudingen in het bestuur 	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8140316" y="1280703"/>
            <a:ext cx="2689069" cy="286232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Horige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Lijfeigene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Domein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Hofstelsel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Agrarisch-urbane</a:t>
            </a:r>
            <a:br>
              <a:rPr lang="nl-NL" dirty="0" smtClean="0"/>
            </a:br>
            <a:r>
              <a:rPr lang="nl-NL" dirty="0" smtClean="0"/>
              <a:t>samenleving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Agrarische samenleving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Autarkie</a:t>
            </a: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1572</TotalTime>
  <Words>428</Words>
  <Application>Microsoft Office PowerPoint</Application>
  <PresentationFormat>Breedbeeld</PresentationFormat>
  <Paragraphs>164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Lesdoelen</vt:lpstr>
      <vt:lpstr>Vorige les</vt:lpstr>
      <vt:lpstr>De gevolgen van de val van het WRR</vt:lpstr>
      <vt:lpstr>Standen maatschappij</vt:lpstr>
      <vt:lpstr>Het hofstelsel</vt:lpstr>
      <vt:lpstr>Het hofstelsel - Domeinen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87</cp:revision>
  <dcterms:created xsi:type="dcterms:W3CDTF">2015-09-11T06:10:56Z</dcterms:created>
  <dcterms:modified xsi:type="dcterms:W3CDTF">2019-08-05T09:32:37Z</dcterms:modified>
</cp:coreProperties>
</file>